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73" r:id="rId5"/>
    <p:sldId id="274" r:id="rId6"/>
    <p:sldId id="275" r:id="rId7"/>
    <p:sldId id="258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59" r:id="rId17"/>
    <p:sldId id="271" r:id="rId18"/>
    <p:sldId id="272" r:id="rId19"/>
    <p:sldId id="277" r:id="rId20"/>
    <p:sldId id="278" r:id="rId21"/>
    <p:sldId id="279" r:id="rId22"/>
    <p:sldId id="280" r:id="rId23"/>
    <p:sldId id="261" r:id="rId24"/>
    <p:sldId id="276" r:id="rId25"/>
    <p:sldId id="281" r:id="rId26"/>
    <p:sldId id="282" r:id="rId27"/>
    <p:sldId id="283" r:id="rId28"/>
    <p:sldId id="284" r:id="rId29"/>
    <p:sldId id="285" r:id="rId30"/>
    <p:sldId id="286" r:id="rId31"/>
    <p:sldId id="287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Шумилова Ольга Анатольевна" initials="ШОА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E8FE"/>
    <a:srgbClr val="DBB9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05" autoAdjust="0"/>
    <p:restoredTop sz="94660"/>
  </p:normalViewPr>
  <p:slideViewPr>
    <p:cSldViewPr>
      <p:cViewPr>
        <p:scale>
          <a:sx n="71" d="100"/>
          <a:sy n="71" d="100"/>
        </p:scale>
        <p:origin x="-102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13" Type="http://schemas.openxmlformats.org/officeDocument/2006/relationships/slide" Target="slide19.xml"/><Relationship Id="rId3" Type="http://schemas.openxmlformats.org/officeDocument/2006/relationships/slide" Target="slide3.xml"/><Relationship Id="rId7" Type="http://schemas.openxmlformats.org/officeDocument/2006/relationships/slide" Target="slide10.xml"/><Relationship Id="rId12" Type="http://schemas.openxmlformats.org/officeDocument/2006/relationships/slide" Target="slide1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11" Type="http://schemas.openxmlformats.org/officeDocument/2006/relationships/slide" Target="slide17.xml"/><Relationship Id="rId5" Type="http://schemas.openxmlformats.org/officeDocument/2006/relationships/slide" Target="slide8.xml"/><Relationship Id="rId15" Type="http://schemas.openxmlformats.org/officeDocument/2006/relationships/slide" Target="slide25.xml"/><Relationship Id="rId10" Type="http://schemas.openxmlformats.org/officeDocument/2006/relationships/slide" Target="slide16.xml"/><Relationship Id="rId4" Type="http://schemas.openxmlformats.org/officeDocument/2006/relationships/slide" Target="slide7.xml"/><Relationship Id="rId9" Type="http://schemas.openxmlformats.org/officeDocument/2006/relationships/slide" Target="slide13.xml"/><Relationship Id="rId14" Type="http://schemas.openxmlformats.org/officeDocument/2006/relationships/slide" Target="slide2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hyperlink" Target="mailto:support-epos@permkrai.ru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14703"/>
            <a:ext cx="8229600" cy="982049"/>
          </a:xfrm>
        </p:spPr>
        <p:txBody>
          <a:bodyPr>
            <a:noAutofit/>
          </a:bodyPr>
          <a:lstStyle/>
          <a:p>
            <a:r>
              <a:rPr lang="ru-RU" sz="3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в журнале </a:t>
            </a:r>
            <a:r>
              <a:rPr lang="ru-RU" sz="38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ЭПОС.Школа</a:t>
            </a:r>
            <a:r>
              <a:rPr lang="ru-RU" sz="3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8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Руководство для учителя</a:t>
            </a:r>
            <a:endParaRPr lang="ru-RU" sz="38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763688" y="1268760"/>
            <a:ext cx="7200800" cy="5400600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10000"/>
              </a:lnSpc>
              <a:spcBef>
                <a:spcPts val="0"/>
              </a:spcBef>
              <a:buAutoNum type="arabicPeriod"/>
            </a:pP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Список журналов</a:t>
            </a:r>
            <a:endParaRPr lang="ru-RU" sz="2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10000"/>
              </a:lnSpc>
              <a:spcBef>
                <a:spcPts val="0"/>
              </a:spcBef>
              <a:buAutoNum type="arabicPeriod"/>
            </a:pP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Вид журнала</a:t>
            </a:r>
            <a:endParaRPr lang="ru-RU" sz="2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10000"/>
              </a:lnSpc>
              <a:spcBef>
                <a:spcPts val="0"/>
              </a:spcBef>
              <a:buAutoNum type="arabicPeriod"/>
            </a:pP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Режимы выставления оценок</a:t>
            </a:r>
            <a:endParaRPr lang="ru-RU" sz="2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10000"/>
              </a:lnSpc>
              <a:spcBef>
                <a:spcPts val="0"/>
              </a:spcBef>
              <a:buAutoNum type="arabicPeriod"/>
            </a:pP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sldjump"/>
              </a:rPr>
              <a:t>Обычный режим выставления оценок</a:t>
            </a:r>
            <a:endParaRPr lang="ru-RU" sz="2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sldjump"/>
              </a:rPr>
              <a:t>Добавить оценку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sldjump"/>
              </a:rPr>
              <a:t>Отметить отсутствие учащегося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sldjump"/>
              </a:rPr>
              <a:t>Комментарий к уроку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7" action="ppaction://hlinksldjump"/>
              </a:rPr>
              <a:t>Выставление «точки» в обычном режиме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 action="ppaction://hlinksldjump"/>
              </a:rPr>
              <a:t>Режим выставления «Н»</a:t>
            </a:r>
            <a:endParaRPr lang="ru-RU" sz="2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9" action="ppaction://hlinksldjump"/>
              </a:rPr>
              <a:t>Быстрый режим выставления оценок</a:t>
            </a:r>
            <a:endParaRPr lang="ru-RU" sz="2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>
              <a:spcBef>
                <a:spcPts val="0"/>
              </a:spcBef>
              <a:buNone/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10" action="ppaction://hlinksldjump"/>
              </a:rPr>
              <a:t>Разновидности отображения оценок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>
              <a:spcBef>
                <a:spcPts val="0"/>
              </a:spcBef>
              <a:buNone/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11" action="ppaction://hlinksldjump"/>
              </a:rPr>
              <a:t>Вес оценки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>
              <a:spcBef>
                <a:spcPts val="0"/>
              </a:spcBef>
              <a:buNone/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12" action="ppaction://hlinksldjump"/>
              </a:rPr>
              <a:t>Средневзвешенный балл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 action="ppaction://hlinksldjump"/>
              </a:rPr>
              <a:t>Выставление итоговых оценок</a:t>
            </a:r>
            <a:endParaRPr lang="ru-RU" sz="2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4" action="ppaction://hlinksldjump"/>
              </a:rPr>
              <a:t>Создание домашнего задания</a:t>
            </a:r>
            <a:endParaRPr lang="ru-RU" sz="2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5" action="ppaction://hlinksldjump"/>
              </a:rPr>
              <a:t>Просмотр домашнего задания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45606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Выставление «точки» в обычном режиме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620688"/>
            <a:ext cx="8784976" cy="612068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Точка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специальная отметка, которая обозначает ожидание ответа от ученика, если он, например, не подготовился к уроку.</a:t>
            </a:r>
          </a:p>
          <a:p>
            <a:pPr marL="0" indent="0" algn="just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Учитель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задаёт период действия </a:t>
            </a: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точки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Для выставления </a:t>
            </a: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точки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 обычном режиме необходимо:</a:t>
            </a:r>
          </a:p>
          <a:p>
            <a:pPr algn="just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внести предполагаемую оценку;</a:t>
            </a:r>
          </a:p>
          <a:p>
            <a:pPr algn="just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заполнить 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чекбокс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Точка    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дату, до которой необходимо исправить предполагаемую оценку.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501008"/>
            <a:ext cx="5917571" cy="311521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2780928"/>
            <a:ext cx="190510" cy="190510"/>
          </a:xfrm>
          <a:prstGeom prst="rect">
            <a:avLst/>
          </a:prstGeom>
        </p:spPr>
      </p:pic>
      <p:sp>
        <p:nvSpPr>
          <p:cNvPr id="6" name="Управляющая кнопка: домой 4">
            <a:hlinkClick r:id="" action="ppaction://hlinkshowjump?jump=firstslide" highlightClick="1"/>
            <a:extLst>
              <a:ext uri="{FF2B5EF4-FFF2-40B4-BE49-F238E27FC236}">
                <a16:creationId xmlns="" xmlns:a16="http://schemas.microsoft.com/office/drawing/2014/main" id="{7DEB033C-9420-49A8-81C4-0466F754AFCD}"/>
              </a:ext>
            </a:extLst>
          </p:cNvPr>
          <p:cNvSpPr/>
          <p:nvPr/>
        </p:nvSpPr>
        <p:spPr>
          <a:xfrm>
            <a:off x="8362764" y="6172958"/>
            <a:ext cx="648072" cy="540060"/>
          </a:xfrm>
          <a:prstGeom prst="actionButtonHome">
            <a:avLst/>
          </a:prstGeom>
          <a:solidFill>
            <a:srgbClr val="DBB9FD"/>
          </a:solidFill>
          <a:ln>
            <a:solidFill>
              <a:srgbClr val="F3E8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32707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Важно! 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до наступления установленной даты учитель не вернулся к исправлению 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точки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то она автоматически замещается предполагаемой оценкой.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исправления 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точки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нажмите на ячейку, где она выставлена. Исправьте предполагаемую оценку, снимите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чекбокс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  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Точка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нажмите кнопку 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Сохранить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Точка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будет исправлена на введенное значение.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236" y="2564904"/>
            <a:ext cx="190510" cy="190510"/>
          </a:xfrm>
          <a:prstGeom prst="rect">
            <a:avLst/>
          </a:prstGeom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356992"/>
            <a:ext cx="5943600" cy="3124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23150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576064"/>
          </a:xfrm>
        </p:spPr>
        <p:txBody>
          <a:bodyPr>
            <a:normAutofit/>
          </a:bodyPr>
          <a:lstStyle/>
          <a:p>
            <a:r>
              <a:rPr lang="ru-RU" sz="3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Режим выставления «Н»</a:t>
            </a:r>
            <a:endParaRPr lang="ru-RU" sz="3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692696"/>
            <a:ext cx="8640960" cy="5832648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Режим выставления отметки отсутствия 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«Н»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помогает отметить отсутствие учащихся на уроке без дополнительных затрат времени.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выставления отметки об отсутствии в Журнале выполните следующие действия:</a:t>
            </a:r>
          </a:p>
          <a:p>
            <a:pPr marL="0" indent="0">
              <a:spcBef>
                <a:spcPts val="0"/>
              </a:spcBef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Выберите режим  </a:t>
            </a: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Выставление «Н».</a:t>
            </a:r>
          </a:p>
          <a:p>
            <a:pPr marL="0" indent="0">
              <a:spcBef>
                <a:spcPts val="0"/>
              </a:spcBef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пересечении ФИО учащегося и даты нажмите на ячейку – </a:t>
            </a: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«Н»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будет выставлено в выбранной ячейке.</a:t>
            </a:r>
          </a:p>
          <a:p>
            <a:pPr marL="0" indent="0">
              <a:spcBef>
                <a:spcPts val="0"/>
              </a:spcBef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отмены проставленного отсутствия нажмите повторно на ячейку с </a:t>
            </a: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«Н».</a:t>
            </a:r>
          </a:p>
          <a:p>
            <a:pPr marL="0" indent="0">
              <a:spcBef>
                <a:spcPts val="0"/>
              </a:spcBef>
              <a:buNone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i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1124" y="3501008"/>
            <a:ext cx="5658540" cy="32403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Управляющая кнопка: домой 4">
            <a:hlinkClick r:id="" action="ppaction://hlinkshowjump?jump=firstslide" highlightClick="1"/>
            <a:extLst>
              <a:ext uri="{FF2B5EF4-FFF2-40B4-BE49-F238E27FC236}">
                <a16:creationId xmlns="" xmlns:a16="http://schemas.microsoft.com/office/drawing/2014/main" id="{8FD64EFF-20EC-4CEA-B9DC-0CC681D6D85F}"/>
              </a:ext>
            </a:extLst>
          </p:cNvPr>
          <p:cNvSpPr/>
          <p:nvPr/>
        </p:nvSpPr>
        <p:spPr>
          <a:xfrm>
            <a:off x="8362764" y="6172958"/>
            <a:ext cx="648072" cy="540060"/>
          </a:xfrm>
          <a:prstGeom prst="actionButtonHome">
            <a:avLst/>
          </a:prstGeom>
          <a:solidFill>
            <a:srgbClr val="DBB9FD"/>
          </a:solidFill>
          <a:ln>
            <a:solidFill>
              <a:srgbClr val="F3E8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65631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634082"/>
          </a:xfrm>
        </p:spPr>
        <p:txBody>
          <a:bodyPr>
            <a:normAutofit/>
          </a:bodyPr>
          <a:lstStyle/>
          <a:p>
            <a:r>
              <a:rPr lang="ru-RU" sz="3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Быстрый режим выставления оценок</a:t>
            </a:r>
            <a:endParaRPr lang="ru-RU" sz="3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692696"/>
            <a:ext cx="8784976" cy="6048672"/>
          </a:xfrm>
        </p:spPr>
        <p:txBody>
          <a:bodyPr>
            <a:normAutofit/>
          </a:bodyPr>
          <a:lstStyle/>
          <a:p>
            <a:pPr marL="0" indent="457200" algn="just">
              <a:spcBef>
                <a:spcPts val="0"/>
              </a:spcBef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Данный режим позволяет быстро поставить оценки учащимся за выбранную форму контроля.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выставления оценок в быстром режиме выполните следующие действия: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Нажмите кнопку </a:t>
            </a: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Быстрый режим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выберите форму контроля из выпадающего списка </a:t>
            </a: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контроля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852935"/>
            <a:ext cx="8038087" cy="34042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72877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Выберите ячейку на пересечении ФИО учащегося и необходимой даты. Откроется диалоговое окно </a:t>
            </a: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Выставление оценок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Выберите необходимую оценку и нажмите на неё. Выбранная оценка будет выставлена в ячейке.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420888"/>
            <a:ext cx="7298777" cy="352839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53262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640960" cy="5937523"/>
          </a:xfrm>
        </p:spPr>
        <p:txBody>
          <a:bodyPr>
            <a:normAutofit/>
          </a:bodyPr>
          <a:lstStyle/>
          <a:p>
            <a:pPr marL="0" indent="457200" algn="just">
              <a:spcBef>
                <a:spcPts val="0"/>
              </a:spcBef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выставлении оценки другим учащимся форма контроля сохранится. 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Выставление оценок без повторного выбора формы контроля в быстром режиме выставление оценок возможно и с клавиатуры. 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spcBef>
                <a:spcPts val="0"/>
              </a:spcBef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Быстрый режим также позволяет выставить отметку об отсутствии. Для этого выберите в диалоговом окне </a:t>
            </a: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был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введите значение </a:t>
            </a: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«Н»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 клавиатуры. Удалить оценку или отметку в быстром режиме можно нажатием клавиши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Delete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на клавиатуре.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7970" y="3068960"/>
            <a:ext cx="5732244" cy="32403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Управляющая кнопка: домой 4">
            <a:hlinkClick r:id="" action="ppaction://hlinkshowjump?jump=firstslide" highlightClick="1"/>
            <a:extLst>
              <a:ext uri="{FF2B5EF4-FFF2-40B4-BE49-F238E27FC236}">
                <a16:creationId xmlns="" xmlns:a16="http://schemas.microsoft.com/office/drawing/2014/main" id="{E7D896E9-A49D-403F-94FE-752EC2E0B4FB}"/>
              </a:ext>
            </a:extLst>
          </p:cNvPr>
          <p:cNvSpPr/>
          <p:nvPr/>
        </p:nvSpPr>
        <p:spPr>
          <a:xfrm>
            <a:off x="8292628" y="6165304"/>
            <a:ext cx="648072" cy="540060"/>
          </a:xfrm>
          <a:prstGeom prst="actionButtonHome">
            <a:avLst/>
          </a:prstGeom>
          <a:solidFill>
            <a:srgbClr val="DBB9FD"/>
          </a:solidFill>
          <a:ln>
            <a:solidFill>
              <a:srgbClr val="F3E8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03399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80920" cy="648072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Разновидности отображения оценок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620688"/>
            <a:ext cx="8712968" cy="6192688"/>
          </a:xfrm>
        </p:spPr>
        <p:txBody>
          <a:bodyPr>
            <a:noAutofit/>
          </a:bodyPr>
          <a:lstStyle/>
          <a:p>
            <a:pPr marL="0" indent="457200" algn="just">
              <a:spcBef>
                <a:spcPts val="0"/>
              </a:spcBef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электронном журнале предусмотрены разные способы отображения оценок.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Оценки, имеющие тип контроля 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Контрольная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выделены полужирным начертанием. Цифра рядом с оценкой означает, что полученная оценка по определённой форме контроля имеет вес, отличный от «1» (например,       ). </a:t>
            </a:r>
          </a:p>
          <a:p>
            <a:pPr marL="0" indent="457200" algn="just">
              <a:spcBef>
                <a:spcPts val="0"/>
              </a:spcBef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spcBef>
                <a:spcPts val="0"/>
              </a:spcBef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spcBef>
                <a:spcPts val="0"/>
              </a:spcBef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spcBef>
                <a:spcPts val="0"/>
              </a:spcBef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spcBef>
                <a:spcPts val="0"/>
              </a:spcBef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spcBef>
                <a:spcPts val="0"/>
              </a:spcBef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spcBef>
                <a:spcPts val="0"/>
              </a:spcBef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spcBef>
                <a:spcPts val="0"/>
              </a:spcBef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spcBef>
                <a:spcPts val="0"/>
              </a:spcBef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spcBef>
                <a:spcPts val="0"/>
              </a:spcBef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spcBef>
                <a:spcPts val="0"/>
              </a:spcBef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spcBef>
                <a:spcPts val="0"/>
              </a:spcBef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Оценки, имеющие больший вес, оказывают большее влияние на средневзвешенный балл.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2756" y="1987046"/>
            <a:ext cx="295316" cy="304843"/>
          </a:xfrm>
          <a:prstGeom prst="rect">
            <a:avLst/>
          </a:prstGeom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348880"/>
            <a:ext cx="4984668" cy="309634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106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04664"/>
            <a:ext cx="8568952" cy="5721499"/>
          </a:xfrm>
        </p:spPr>
        <p:txBody>
          <a:bodyPr/>
          <a:lstStyle/>
          <a:p>
            <a:pPr marL="0" indent="457200" algn="just">
              <a:spcBef>
                <a:spcPts val="0"/>
              </a:spcBef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изменении типов контроля и веса оценки для используемой формы контроля выставленные ранее оценки не изменяются. При смене системы оценивания знаний (5 или 100 балльная шкала и др.) отображение шрифта и веса оценки не изменяется.</a:t>
            </a:r>
          </a:p>
          <a:p>
            <a:pPr marL="0" indent="457200" algn="just">
              <a:spcBef>
                <a:spcPts val="0"/>
              </a:spcBef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spcBef>
                <a:spcPts val="0"/>
              </a:spcBef>
              <a:buNone/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 оценки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зависит от выбранной учителем формы контроля.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Используемые формы контроля и вес оценки устанавливаются локальными нормативными актами ОО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Вес оценки в Системе для определённой формы контроля по каждому предмету устанавливает администратор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ЭПОС.Школа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 справочнике 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контроля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Управляющая кнопка: домой 4">
            <a:hlinkClick r:id="" action="ppaction://hlinkshowjump?jump=firstslide" highlightClick="1"/>
            <a:extLst>
              <a:ext uri="{FF2B5EF4-FFF2-40B4-BE49-F238E27FC236}">
                <a16:creationId xmlns="" xmlns:a16="http://schemas.microsoft.com/office/drawing/2014/main" id="{77E460D3-3932-4918-A2AA-C295D009AE88}"/>
              </a:ext>
            </a:extLst>
          </p:cNvPr>
          <p:cNvSpPr/>
          <p:nvPr/>
        </p:nvSpPr>
        <p:spPr>
          <a:xfrm>
            <a:off x="8362764" y="6172958"/>
            <a:ext cx="648072" cy="540060"/>
          </a:xfrm>
          <a:prstGeom prst="actionButtonHome">
            <a:avLst/>
          </a:prstGeom>
          <a:solidFill>
            <a:srgbClr val="DBB9FD"/>
          </a:solidFill>
          <a:ln>
            <a:solidFill>
              <a:srgbClr val="F3E8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14287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60648"/>
            <a:ext cx="8424936" cy="6264696"/>
          </a:xfrm>
        </p:spPr>
        <p:txBody>
          <a:bodyPr>
            <a:normAutofit fontScale="85000" lnSpcReduction="20000"/>
          </a:bodyPr>
          <a:lstStyle/>
          <a:p>
            <a:pPr marL="0" indent="45720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Важно!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Средневзвешенный балл – автоматически подсчитываемый в Системе аналитический показатель успеваемости учащегося, учитывающий вес (значимость) каждого вида работ, за которые выставлены оценки.</a:t>
            </a:r>
          </a:p>
          <a:p>
            <a:pPr marL="0" indent="45720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28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Формула для расчёта средневзвешенного балла:</a:t>
            </a:r>
          </a:p>
          <a:p>
            <a:pPr marL="0" indent="4572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Средневзвешенный балл = (сумма произведений оценок на их вес) / (сумма весов этих оценок).</a:t>
            </a:r>
          </a:p>
          <a:p>
            <a:pPr marL="0" indent="4572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подсчёта:</a:t>
            </a:r>
          </a:p>
          <a:p>
            <a:pPr marL="0" indent="4572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«5» и «4» за контрольную, «3» за ответ на уроке. Вес контрольных – 5 баллов, вес ответа на уроке – 1 балл.</a:t>
            </a:r>
          </a:p>
          <a:p>
            <a:pPr marL="0" indent="4572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Средневзвешенный балл = (5*5 + 3*1 + 4*5) / (5 + 1 + 5) = 4,36</a:t>
            </a:r>
          </a:p>
          <a:p>
            <a:pPr marL="0" indent="4572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Формула расчёта средневзвешенного балла при условии отсутствия веса оценок соответствует расчёту среднеарифметического.</a:t>
            </a:r>
          </a:p>
          <a:p>
            <a:endParaRPr lang="ru-RU" dirty="0"/>
          </a:p>
        </p:txBody>
      </p:sp>
      <p:sp>
        <p:nvSpPr>
          <p:cNvPr id="4" name="Управляющая кнопка: домой 4">
            <a:hlinkClick r:id="" action="ppaction://hlinkshowjump?jump=firstslide" highlightClick="1"/>
            <a:extLst>
              <a:ext uri="{FF2B5EF4-FFF2-40B4-BE49-F238E27FC236}">
                <a16:creationId xmlns="" xmlns:a16="http://schemas.microsoft.com/office/drawing/2014/main" id="{1E15BF97-982D-4BBA-8FCF-BE3D52DD483E}"/>
              </a:ext>
            </a:extLst>
          </p:cNvPr>
          <p:cNvSpPr/>
          <p:nvPr/>
        </p:nvSpPr>
        <p:spPr>
          <a:xfrm>
            <a:off x="8362764" y="6172958"/>
            <a:ext cx="648072" cy="540060"/>
          </a:xfrm>
          <a:prstGeom prst="actionButtonHome">
            <a:avLst/>
          </a:prstGeom>
          <a:solidFill>
            <a:srgbClr val="DBB9FD"/>
          </a:solidFill>
          <a:ln>
            <a:solidFill>
              <a:srgbClr val="F3E8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14902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Выставление итоговых оценок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08720"/>
            <a:ext cx="8579296" cy="568863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выставить итоговые оценки, выберите режим отображения Журнала </a:t>
            </a: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Отобразить итоговые оценки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нажав кнопку            в правом функциональном меню</a:t>
            </a:r>
          </a:p>
          <a:p>
            <a:pPr marL="0" indent="0">
              <a:buNone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Откроется таблица Журнала, а также таблица 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Итоговые оценки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Выставив отметки, учитель может скачать Журнал в следующих режимах: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Базовый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Журнал представлен с указанием полного списка учащихся, с темами уроков и списком домашних заданий (ДЗ);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Расширенный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Журнал отображается как базовый, но с добавлением форм контроля.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скачать Журнал в одном из описанных выше режимов, нажмите соответствующую кнопку –                     или                         – в блоке 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Экспорт журнала в </a:t>
            </a:r>
            <a:r>
              <a:rPr lang="ru-RU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Excel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194481"/>
            <a:ext cx="485775" cy="323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155" y="1833356"/>
            <a:ext cx="8064896" cy="1762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7" y="5826933"/>
            <a:ext cx="1114425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5826934"/>
            <a:ext cx="14478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02143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журналов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08720"/>
            <a:ext cx="8712968" cy="57606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главном системном меню нужно выбрать </a:t>
            </a: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Общее образование </a:t>
            </a:r>
            <a:r>
              <a:rPr lang="en-US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Журнал </a:t>
            </a:r>
            <a:r>
              <a:rPr lang="en-US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Мои классы.</a:t>
            </a:r>
            <a:endParaRPr lang="en-US" sz="2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Откроется список всех журналов классов/групп, у которых учитель ведёт уроки. Чтобы открыть журнал, нажмите на область с названием предмета. 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наличии нескольких групп 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одному предмету выберите 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журнал с наименованием 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группы.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266" y="1412776"/>
            <a:ext cx="4647803" cy="1406058"/>
          </a:xfrm>
          <a:prstGeom prst="rect">
            <a:avLst/>
          </a:prstGeom>
          <a:noFill/>
          <a:ln w="9525" cmpd="sng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7975" y="3717031"/>
            <a:ext cx="4453094" cy="300073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Управляющая кнопка: домой 4">
            <a:hlinkClick r:id="" action="ppaction://hlinkshowjump?jump=firstslide" highlightClick="1"/>
            <a:extLst>
              <a:ext uri="{FF2B5EF4-FFF2-40B4-BE49-F238E27FC236}">
                <a16:creationId xmlns="" xmlns:a16="http://schemas.microsoft.com/office/drawing/2014/main" id="{40031CD7-7923-4671-B677-1F79E6AD29D1}"/>
              </a:ext>
            </a:extLst>
          </p:cNvPr>
          <p:cNvSpPr/>
          <p:nvPr/>
        </p:nvSpPr>
        <p:spPr>
          <a:xfrm>
            <a:off x="8362764" y="6172958"/>
            <a:ext cx="648072" cy="540060"/>
          </a:xfrm>
          <a:prstGeom prst="actionButtonHome">
            <a:avLst/>
          </a:prstGeom>
          <a:solidFill>
            <a:srgbClr val="DBB9FD"/>
          </a:solidFill>
          <a:ln>
            <a:solidFill>
              <a:srgbClr val="F3E8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44796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32656"/>
            <a:ext cx="8568952" cy="626469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выставления итоговой оценки нажмите на ячейку на пересечении ФИО учащегося и аттестационного периода. Откроется диалоговое окно </a:t>
            </a: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Выставление итоговых оценок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Оценку можно выставить, выбрав её нажатием левой кнопкой мыши на стрелочки в специальном поле         , или ввести с клавиатуры. После выставления оценки нажмите кнопку </a:t>
            </a: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Сохранить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492896"/>
            <a:ext cx="6336704" cy="35616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772816"/>
            <a:ext cx="576064" cy="261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85593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640960" cy="6552728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удаления оценки из таблицы выберите ячейку, в которой она проставлена, и нажмите на строку с оценкой в появившемся меню </a:t>
            </a: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Выставление итоговых оценок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оценку необходимо изменить, нажмите на неё, выберите требуемое значение и нажмите кнопку </a:t>
            </a: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Сохранить.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Важно!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при выставлении итоговой оценки необходимо ознакомиться со средним баллом по периоду, за который выставляется итоговая оценка, используйте фильтры выбора периодов в правой функциональной панели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Модули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Учебные периоды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Аттестационные периоды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124496"/>
            <a:ext cx="5112568" cy="350558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06961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удобства работы с информацией в Журнале учебные периоды могут быть рассортированы по типам с помощью цвета (заложено в календарном учебном графике администрацией школы). Для этого в правом функциональном меню над списком модулей заполните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чекбокс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          , выберите учебный период и в его рамках аттестационный период.</a:t>
            </a:r>
          </a:p>
          <a:p>
            <a:pPr marL="0" indent="0" algn="just">
              <a:buNone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420888"/>
            <a:ext cx="7776864" cy="362693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739055"/>
            <a:ext cx="864096" cy="26587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Управляющая кнопка: домой 4">
            <a:hlinkClick r:id="" action="ppaction://hlinkshowjump?jump=firstslide" highlightClick="1"/>
            <a:extLst>
              <a:ext uri="{FF2B5EF4-FFF2-40B4-BE49-F238E27FC236}">
                <a16:creationId xmlns="" xmlns:a16="http://schemas.microsoft.com/office/drawing/2014/main" id="{175FE70C-C941-40FC-B98B-2FD4475FCE3B}"/>
              </a:ext>
            </a:extLst>
          </p:cNvPr>
          <p:cNvSpPr/>
          <p:nvPr/>
        </p:nvSpPr>
        <p:spPr>
          <a:xfrm>
            <a:off x="8362764" y="6172958"/>
            <a:ext cx="648072" cy="540060"/>
          </a:xfrm>
          <a:prstGeom prst="actionButtonHome">
            <a:avLst/>
          </a:prstGeom>
          <a:solidFill>
            <a:srgbClr val="DBB9FD"/>
          </a:solidFill>
          <a:ln>
            <a:solidFill>
              <a:srgbClr val="F3E8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7262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648072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домашнего задания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692696"/>
            <a:ext cx="8640960" cy="5904656"/>
          </a:xfrm>
        </p:spPr>
        <p:txBody>
          <a:bodyPr/>
          <a:lstStyle/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Создавая домашнее задание (ДЗ) непосредственно в Журнале, можно во время урока создать дополнительные задания, которые также будут отражены в календарно-тематическом плане (КТП).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создания ДЗ нажмите на дату урока, на который, к примеру, не запланировано ДЗ (например,     ) в календарной строке Журнала.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3382" y="2162200"/>
            <a:ext cx="238125" cy="352425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88456"/>
            <a:ext cx="8323243" cy="273630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20771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926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результате откроется форма с информацией об уроке</a:t>
            </a:r>
          </a:p>
          <a:p>
            <a:pPr marL="0" indent="0" algn="ctr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Нажав на ссылку                         , учитель может перейти в поурочный план, прикреплённый к классу/группе, для добавления в нём ДЗ.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создания ДЗ в Журнале выберите способ его формирования: </a:t>
            </a: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быстром режиме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расширенном режиме.</a:t>
            </a:r>
          </a:p>
          <a:p>
            <a:pPr marL="0" indent="0" algn="ctr">
              <a:buNone/>
            </a:pP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Важно!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расширенный режим создания ДЗ позволяет формировать его для выбранных учащихся.</a:t>
            </a:r>
            <a:endParaRPr lang="ru-RU" sz="2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194" y="836712"/>
            <a:ext cx="8152563" cy="291204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861048"/>
            <a:ext cx="1562100" cy="355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Управляющая кнопка: домой 4">
            <a:hlinkClick r:id="" action="ppaction://hlinkshowjump?jump=firstslide" highlightClick="1"/>
            <a:extLst>
              <a:ext uri="{FF2B5EF4-FFF2-40B4-BE49-F238E27FC236}">
                <a16:creationId xmlns="" xmlns:a16="http://schemas.microsoft.com/office/drawing/2014/main" id="{6D3E5D8B-046B-4D8B-BA2F-ECDF6FF84DA2}"/>
              </a:ext>
            </a:extLst>
          </p:cNvPr>
          <p:cNvSpPr/>
          <p:nvPr/>
        </p:nvSpPr>
        <p:spPr>
          <a:xfrm>
            <a:off x="8362764" y="6172958"/>
            <a:ext cx="648072" cy="540060"/>
          </a:xfrm>
          <a:prstGeom prst="actionButtonHome">
            <a:avLst/>
          </a:prstGeom>
          <a:solidFill>
            <a:srgbClr val="DBB9FD"/>
          </a:solidFill>
          <a:ln>
            <a:solidFill>
              <a:srgbClr val="F3E8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31486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06090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домашнего задания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Просмотреть ДЗ в Журнале можно несколькими способами: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отобразив КТП и ДЗ с помощью кнопки  в правом функциональном меню;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выбрав дату в календарной строке Журнала.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852936"/>
            <a:ext cx="8064896" cy="20492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65933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нажатия кнопки  в правом функциональном меню в Журнале отобразятся сведения из КТП: даты уроков, темы и ДЗ.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484784"/>
            <a:ext cx="6192688" cy="49554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53904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120680"/>
          </a:xfrm>
        </p:spPr>
        <p:txBody>
          <a:bodyPr/>
          <a:lstStyle/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Календарная строка Журнала, кроме даты урока, отражает также наличие ДЗ     или его отсутствие     на соответствующую дату урока.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нажатии на дату урока, на которую не запланировано ДЗ, откроется форма с информацией об уроке.</a:t>
            </a:r>
          </a:p>
          <a:p>
            <a:pPr marL="0" indent="0">
              <a:buNone/>
            </a:pPr>
            <a:r>
              <a:rPr lang="ru-RU" dirty="0"/>
              <a:t> 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836712"/>
            <a:ext cx="180975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830" y="799514"/>
            <a:ext cx="233301" cy="31444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892" y="2420888"/>
            <a:ext cx="7466667" cy="270476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7250994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Данная форма позволяет: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перейти в раздел развёрнутого поурочного планирования соответствующего поурочного плана для создания в нём ДЗ, для этого следует нажать                         ;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ДЗ </a:t>
            </a: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быстром режиме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создать ДЗ только для всего класса/группы, прикрепить новый файл, а также добавить варианты ДЗ;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ДЗ </a:t>
            </a: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расширенном режиме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назначить ДЗ как классу в целом, так и индивидуально выбранной группе учащихся, а также прикрепить файл.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0842" y="1700808"/>
            <a:ext cx="1562100" cy="355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91411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нажатии на дату урока, на которую запланировано ДЗ    , откроется форма с информацией об уроке.</a:t>
            </a:r>
          </a:p>
          <a:p>
            <a:pPr marL="0" indent="0">
              <a:buNone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513764"/>
            <a:ext cx="180975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00808"/>
            <a:ext cx="8100392" cy="204029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01744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2115A6B-786F-4E89-8D1A-98AE5107B6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9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 журнала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странице журнала представлена информация:</a:t>
            </a:r>
          </a:p>
          <a:p>
            <a:pPr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класса/группы;</a:t>
            </a:r>
          </a:p>
          <a:p>
            <a:pPr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списочный состав учащихся, распределённых в данную группу;</a:t>
            </a:r>
          </a:p>
          <a:p>
            <a:pPr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оценки;</a:t>
            </a:r>
          </a:p>
          <a:p>
            <a:pPr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даты уроков, назначенных в расписании.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010" y="2587425"/>
            <a:ext cx="6977980" cy="39959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042213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Данная форма позволяет: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изменить тему урока, нажав на название темы или иконку редактирования;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отредактировать ДЗ, нажав 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Редактирование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удалить ДЗ, нажав  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Удалить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развернуть детали заданного ДЗ, нажав иконку        или                                             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перейти в раздел развёрнутого поурочного планирования соответствующего поурочного плана для внесения в нём правок в ДЗ, нажав                       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перейти в расширенный режим редактирования, нажав 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ДЗ:</a:t>
            </a:r>
          </a:p>
          <a:p>
            <a:pPr lvl="1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быстром режиме, нажав кнопку 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быстром режиме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1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расширенном режиме, нажав кнопку 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расширенном режиме.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5" y="2756439"/>
            <a:ext cx="462567" cy="16325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2731953"/>
            <a:ext cx="3168352" cy="21223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0842" y="3717032"/>
            <a:ext cx="1562100" cy="355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Управляющая кнопка: домой 4">
            <a:hlinkClick r:id="" action="ppaction://hlinkshowjump?jump=firstslide" highlightClick="1"/>
            <a:extLst>
              <a:ext uri="{FF2B5EF4-FFF2-40B4-BE49-F238E27FC236}">
                <a16:creationId xmlns="" xmlns:a16="http://schemas.microsoft.com/office/drawing/2014/main" id="{7F9ADF24-4927-4334-B1C4-BC8B1F9BC44D}"/>
              </a:ext>
            </a:extLst>
          </p:cNvPr>
          <p:cNvSpPr/>
          <p:nvPr/>
        </p:nvSpPr>
        <p:spPr>
          <a:xfrm>
            <a:off x="8362764" y="6172958"/>
            <a:ext cx="648072" cy="540060"/>
          </a:xfrm>
          <a:prstGeom prst="actionButtonHome">
            <a:avLst/>
          </a:prstGeom>
          <a:solidFill>
            <a:srgbClr val="DBB9FD"/>
          </a:solidFill>
          <a:ln>
            <a:solidFill>
              <a:srgbClr val="F3E8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52921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42F2137-39FE-418F-AB8E-97A56630EC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Техническая поддержка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0327098-72E0-47C7-9B05-96940FAFC6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возникновении затруднений Вы можете написать в службу технической поддержки. 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этого нажмите кнопку 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заполните форму обратной связи.</a:t>
            </a: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E-mail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support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-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epos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@</a:t>
            </a:r>
            <a:r>
              <a:rPr lang="en-US" sz="2200" b="1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permkrai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.</a:t>
            </a:r>
            <a:r>
              <a:rPr lang="en-US" sz="2200" b="1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ru</a:t>
            </a: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Единый номер поддержки:  </a:t>
            </a:r>
            <a:b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8-800-555-44-50</a:t>
            </a:r>
          </a:p>
          <a:p>
            <a:pPr marL="0" indent="0" algn="ctr">
              <a:buNone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Picture 2">
            <a:extLst>
              <a:ext uri="{FF2B5EF4-FFF2-40B4-BE49-F238E27FC236}">
                <a16:creationId xmlns="" xmlns:a16="http://schemas.microsoft.com/office/drawing/2014/main" id="{0C73D1F5-CE53-4283-B30C-634EF275FC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4176" y="2708920"/>
            <a:ext cx="3375647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25367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/>
          </a:bodyPr>
          <a:lstStyle/>
          <a:p>
            <a:pPr marL="0" indent="457200">
              <a:spcBef>
                <a:spcPts val="0"/>
              </a:spcBef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правом функциональном меню расположены инструменты, позволяющие определить:</a:t>
            </a:r>
          </a:p>
          <a:p>
            <a:pPr>
              <a:spcBef>
                <a:spcPts val="0"/>
              </a:spcBef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режим выставления оценок/отметок: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обычный режим выставления оценок     ;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выставление 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«Н» 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   ;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быстрый режим выставления оценок       ;</a:t>
            </a:r>
          </a:p>
          <a:p>
            <a:pPr marL="342900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 Журнала: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только таблица Журнала          ;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отобразить итоговые оценки        ;</a:t>
            </a:r>
          </a:p>
          <a:p>
            <a:pPr marL="342900" lvl="1" indent="-342900">
              <a:spcBef>
                <a:spcPts val="0"/>
              </a:spcBef>
              <a:buFontTx/>
              <a:buChar char="-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отобразить календарно-тематический 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(далее — КТП) и домашние 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(далее — ДЗ)        ;</a:t>
            </a:r>
          </a:p>
          <a:p>
            <a:pPr>
              <a:spcBef>
                <a:spcPts val="0"/>
              </a:spcBef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учащихся (списочный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 класса):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только учащиеся на данный момент      ;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все учащиеся (с выбывшими)         ;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1" y="836712"/>
            <a:ext cx="3305175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7533" y="2204864"/>
            <a:ext cx="2498510" cy="37046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C57D66D1-3BE9-4BA6-B040-4E5B92516B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37703" y="1556792"/>
            <a:ext cx="361905" cy="37142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7B9E1EF8-28E4-4823-8F08-31221C23CE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00672" y="1335880"/>
            <a:ext cx="304762" cy="23809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72D61A8F-65CE-45D4-A764-632CF33B5EA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00672" y="1928221"/>
            <a:ext cx="361905" cy="32381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0D34577F-CD98-4687-BAE0-6AF8549F4D7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79912" y="2636912"/>
            <a:ext cx="466667" cy="33333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A4567E7F-7B76-43CE-890E-644FC730ECC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28343" y="2970245"/>
            <a:ext cx="523810" cy="36190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F6DC66B9-4E77-4566-8119-BF6806BD29D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03848" y="3929789"/>
            <a:ext cx="504762" cy="34285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7022AF95-8632-4808-9834-E8B18ADEE75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062577" y="4941168"/>
            <a:ext cx="333333" cy="34285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2" name="Рисунок 11">
            <a:extLst>
              <a:ext uri="{FF2B5EF4-FFF2-40B4-BE49-F238E27FC236}">
                <a16:creationId xmlns="" xmlns:a16="http://schemas.microsoft.com/office/drawing/2014/main" id="{1E42BCD2-8BD2-4231-89F1-892DCF7BC90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264091" y="5250734"/>
            <a:ext cx="600000" cy="361905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717031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784976" cy="6264696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период, за который необходимо просмотреть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Журнал: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модули из КТП учителя;</a:t>
            </a:r>
          </a:p>
          <a:p>
            <a:pPr marL="342900" lvl="1" indent="-342900">
              <a:spcBef>
                <a:spcPts val="0"/>
              </a:spcBef>
              <a:buFontTx/>
              <a:buChar char="-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учебные периоды из календарно-учебного графика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(например, по четвертям);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аттестационные периоды;</a:t>
            </a:r>
          </a:p>
          <a:p>
            <a:pPr>
              <a:spcBef>
                <a:spcPts val="0"/>
              </a:spcBef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шкалу оценивания, в которой необходимо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выбрать режим выставления оценок: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- 5-балльная;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- 100-балльная;</a:t>
            </a:r>
          </a:p>
          <a:p>
            <a:pPr marL="342900" lvl="1" indent="-342900">
              <a:spcBef>
                <a:spcPts val="0"/>
              </a:spcBef>
              <a:buFontTx/>
              <a:buChar char="-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оригинальная (оценки отображены в той шкале, 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которой происходит оценивание знаний учеников. 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Например, десятибалльная шкала);</a:t>
            </a:r>
          </a:p>
          <a:p>
            <a:pPr>
              <a:spcBef>
                <a:spcPts val="0"/>
              </a:spcBef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 оценок: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все;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только контрольные – 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«К»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только текущие – 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«Т»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6107" y="404664"/>
            <a:ext cx="2016224" cy="611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97573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32656"/>
            <a:ext cx="8640960" cy="6480720"/>
          </a:xfrm>
        </p:spPr>
        <p:txBody>
          <a:bodyPr>
            <a:normAutofit fontScale="85000" lnSpcReduction="20000"/>
          </a:bodyPr>
          <a:lstStyle/>
          <a:p>
            <a:pPr marL="0" indent="36000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левом функционально меню в блоке </a:t>
            </a: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Журналы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можно вывести список классов, у которых учитель ведёт уроки, что позволит оперативно переходить в Журнал выбранного класса. Нажмите  в левом вертикальном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меню          .  В результате раскроется список классов и изучаемых ими предметов.</a:t>
            </a:r>
          </a:p>
          <a:p>
            <a:pPr marL="0" indent="360000" algn="just">
              <a:lnSpc>
                <a:spcPct val="110000"/>
              </a:lnSpc>
              <a:spcBef>
                <a:spcPts val="0"/>
              </a:spcBef>
              <a:buNone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360000" algn="just">
              <a:lnSpc>
                <a:spcPct val="110000"/>
              </a:lnSpc>
              <a:spcBef>
                <a:spcPts val="0"/>
              </a:spcBef>
              <a:buNone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360000" algn="just">
              <a:lnSpc>
                <a:spcPct val="110000"/>
              </a:lnSpc>
              <a:spcBef>
                <a:spcPts val="0"/>
              </a:spcBef>
              <a:buNone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360000" algn="just">
              <a:lnSpc>
                <a:spcPct val="110000"/>
              </a:lnSpc>
              <a:spcBef>
                <a:spcPts val="0"/>
              </a:spcBef>
              <a:buNone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360000" algn="just">
              <a:lnSpc>
                <a:spcPct val="110000"/>
              </a:lnSpc>
              <a:spcBef>
                <a:spcPts val="0"/>
              </a:spcBef>
              <a:buNone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360000" algn="just">
              <a:lnSpc>
                <a:spcPct val="110000"/>
              </a:lnSpc>
              <a:spcBef>
                <a:spcPts val="0"/>
              </a:spcBef>
              <a:buNone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360000" algn="just">
              <a:lnSpc>
                <a:spcPct val="110000"/>
              </a:lnSpc>
              <a:spcBef>
                <a:spcPts val="0"/>
              </a:spcBef>
              <a:buNone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360000" algn="just">
              <a:lnSpc>
                <a:spcPct val="110000"/>
              </a:lnSpc>
              <a:spcBef>
                <a:spcPts val="0"/>
              </a:spcBef>
              <a:buNone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360000" algn="just">
              <a:lnSpc>
                <a:spcPct val="110000"/>
              </a:lnSpc>
              <a:spcBef>
                <a:spcPts val="0"/>
              </a:spcBef>
              <a:buNone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360000" algn="just">
              <a:lnSpc>
                <a:spcPct val="110000"/>
              </a:lnSpc>
              <a:spcBef>
                <a:spcPts val="0"/>
              </a:spcBef>
              <a:buNone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360000" algn="just">
              <a:lnSpc>
                <a:spcPct val="110000"/>
              </a:lnSpc>
              <a:spcBef>
                <a:spcPts val="0"/>
              </a:spcBef>
              <a:buNone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360000" algn="just">
              <a:lnSpc>
                <a:spcPct val="110000"/>
              </a:lnSpc>
              <a:spcBef>
                <a:spcPts val="0"/>
              </a:spcBef>
              <a:buNone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360000" algn="just">
              <a:lnSpc>
                <a:spcPct val="110000"/>
              </a:lnSpc>
              <a:spcBef>
                <a:spcPts val="0"/>
              </a:spcBef>
              <a:buNone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360000" algn="just">
              <a:lnSpc>
                <a:spcPct val="110000"/>
              </a:lnSpc>
              <a:spcBef>
                <a:spcPts val="0"/>
              </a:spcBef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360000" algn="just">
              <a:lnSpc>
                <a:spcPct val="110000"/>
              </a:lnSpc>
              <a:spcBef>
                <a:spcPts val="0"/>
              </a:spcBef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36000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 списочным составом класса расположен фильтр для отображения Журнала по учителям. Он актуален, когда с группой работают два учителя и более.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501" y="1230518"/>
            <a:ext cx="1076325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72816"/>
            <a:ext cx="7678812" cy="3712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Управляющая кнопка: домой 4">
            <a:hlinkClick r:id="" action="ppaction://hlinkshowjump?jump=firstslide" highlightClick="1"/>
            <a:extLst>
              <a:ext uri="{FF2B5EF4-FFF2-40B4-BE49-F238E27FC236}">
                <a16:creationId xmlns="" xmlns:a16="http://schemas.microsoft.com/office/drawing/2014/main" id="{26A30DBE-F36F-4F86-B721-5B7015ECB34A}"/>
              </a:ext>
            </a:extLst>
          </p:cNvPr>
          <p:cNvSpPr/>
          <p:nvPr/>
        </p:nvSpPr>
        <p:spPr>
          <a:xfrm>
            <a:off x="8388424" y="6255314"/>
            <a:ext cx="648072" cy="540060"/>
          </a:xfrm>
          <a:prstGeom prst="actionButtonHome">
            <a:avLst/>
          </a:prstGeom>
          <a:solidFill>
            <a:srgbClr val="DBB9FD"/>
          </a:solidFill>
          <a:ln>
            <a:solidFill>
              <a:srgbClr val="F3E8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40850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864096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Режимы выставления оценок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80728"/>
            <a:ext cx="8784976" cy="56166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выставления оценок или отметок об отсутствии учащихся Вы можете использовать следующие режимы Журнала:</a:t>
            </a: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Обычный режим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Выставление «Н»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Быстрый режим</a:t>
            </a:r>
          </a:p>
          <a:p>
            <a:pPr marL="0" indent="0">
              <a:spcBef>
                <a:spcPts val="0"/>
              </a:spcBef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Важно!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Возможности и сроки выставления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удаления оценок или отметок на прошедшие даты определяются администратором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ЭПОС.Школа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образовательной организации в справочнике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«Настройки учебного года».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29082"/>
            <a:ext cx="8064896" cy="821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 flipV="1">
            <a:off x="4716016" y="2492896"/>
            <a:ext cx="720080" cy="31503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5292080" y="2060848"/>
            <a:ext cx="432048" cy="4320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796136" y="2060848"/>
            <a:ext cx="432048" cy="4320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6012160" y="2492896"/>
            <a:ext cx="0" cy="630070"/>
          </a:xfrm>
          <a:prstGeom prst="line">
            <a:avLst/>
          </a:prstGeom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6308359" y="2050688"/>
            <a:ext cx="432048" cy="43204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>
            <a:stCxn id="10" idx="2"/>
            <a:endCxn id="10" idx="2"/>
          </p:cNvCxnSpPr>
          <p:nvPr/>
        </p:nvCxnSpPr>
        <p:spPr>
          <a:xfrm>
            <a:off x="6524383" y="248273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6740407" y="2482737"/>
            <a:ext cx="999945" cy="109027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Управляющая кнопка: домой 4">
            <a:hlinkClick r:id="" action="ppaction://hlinkshowjump?jump=firstslide" highlightClick="1"/>
            <a:extLst>
              <a:ext uri="{FF2B5EF4-FFF2-40B4-BE49-F238E27FC236}">
                <a16:creationId xmlns="" xmlns:a16="http://schemas.microsoft.com/office/drawing/2014/main" id="{0322D33A-8380-497A-8623-8963D6D3228F}"/>
              </a:ext>
            </a:extLst>
          </p:cNvPr>
          <p:cNvSpPr/>
          <p:nvPr/>
        </p:nvSpPr>
        <p:spPr>
          <a:xfrm>
            <a:off x="8362764" y="6172958"/>
            <a:ext cx="648072" cy="540060"/>
          </a:xfrm>
          <a:prstGeom prst="actionButtonHome">
            <a:avLst/>
          </a:prstGeom>
          <a:solidFill>
            <a:srgbClr val="DBB9FD"/>
          </a:solidFill>
          <a:ln>
            <a:solidFill>
              <a:srgbClr val="F3E8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80221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06090"/>
          </a:xfrm>
        </p:spPr>
        <p:txBody>
          <a:bodyPr>
            <a:normAutofit/>
          </a:bodyPr>
          <a:lstStyle/>
          <a:p>
            <a:r>
              <a:rPr lang="ru-RU" sz="3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Обычный режим выставления оценок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764704"/>
            <a:ext cx="8712968" cy="597666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выставления оценок в обычном режиме нажмите кнопку  </a:t>
            </a: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Обычный режим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выберите ячейку на пересечении необходимой даты и ФИО учащегося.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Откроется диалоговое окно 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Отметки и комментарии</a:t>
            </a:r>
          </a:p>
          <a:p>
            <a:pPr marL="0" indent="0">
              <a:buNone/>
            </a:pPr>
            <a:endParaRPr lang="ru-RU" sz="2400" b="1" i="1" dirty="0"/>
          </a:p>
          <a:p>
            <a:pPr marL="0" indent="0">
              <a:buNone/>
            </a:pPr>
            <a:endParaRPr lang="ru-RU" sz="2400" b="1" i="1" dirty="0"/>
          </a:p>
          <a:p>
            <a:pPr marL="0" indent="0">
              <a:buNone/>
            </a:pPr>
            <a:endParaRPr lang="ru-RU" sz="2400" b="1" i="1" dirty="0"/>
          </a:p>
          <a:p>
            <a:pPr marL="0" indent="0">
              <a:buNone/>
            </a:pPr>
            <a:endParaRPr lang="ru-RU" sz="2400" b="1" i="1" dirty="0"/>
          </a:p>
          <a:p>
            <a:pPr marL="0" indent="0">
              <a:buNone/>
            </a:pPr>
            <a:endParaRPr lang="ru-RU" sz="2400" b="1" i="1" dirty="0"/>
          </a:p>
          <a:p>
            <a:pPr marL="0" indent="0">
              <a:buNone/>
            </a:pPr>
            <a:endParaRPr lang="ru-RU" sz="2400" b="1" i="1" dirty="0"/>
          </a:p>
          <a:p>
            <a:pPr marL="0" indent="0">
              <a:buNone/>
            </a:pPr>
            <a:endParaRPr lang="ru-RU" sz="2400" b="1" i="1" dirty="0"/>
          </a:p>
          <a:p>
            <a:pPr marL="0" indent="0" algn="ctr">
              <a:buNone/>
            </a:pP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Комментарий отображается при наведении курсора на оценку в Дневнике, а также в Журнале учителя.</a:t>
            </a:r>
          </a:p>
          <a:p>
            <a:pPr marL="0" indent="0">
              <a:buNone/>
            </a:pPr>
            <a:endParaRPr lang="ru-RU" sz="2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2692" y="2204864"/>
            <a:ext cx="5771464" cy="345638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5669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88640"/>
            <a:ext cx="8892480" cy="6408712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открывшемся диалоговом окне:</a:t>
            </a:r>
          </a:p>
          <a:p>
            <a:pPr marL="180000" indent="0" algn="just">
              <a:spcBef>
                <a:spcPts val="0"/>
              </a:spcBef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Определите форму контроля, за которую будет проставлена оценка, выбрав из выпадающего списка необходимую.</a:t>
            </a:r>
          </a:p>
          <a:p>
            <a:pPr marL="180000" indent="0" algn="just">
              <a:spcBef>
                <a:spcPts val="0"/>
              </a:spcBef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Поставьте оценку или точку, используя клавиатуру </a:t>
            </a:r>
          </a:p>
          <a:p>
            <a:pPr marL="180000" indent="0" algn="just">
              <a:spcBef>
                <a:spcPts val="0"/>
              </a:spcBef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навигационные кнопки в поле для </a:t>
            </a:r>
          </a:p>
          <a:p>
            <a:pPr marL="180000" indent="0" algn="just">
              <a:spcBef>
                <a:spcPts val="0"/>
              </a:spcBef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выбора оценки.</a:t>
            </a:r>
          </a:p>
          <a:p>
            <a:pPr marL="180000" indent="0" algn="just">
              <a:spcBef>
                <a:spcPts val="0"/>
              </a:spcBef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требуется, добавьте комментарий </a:t>
            </a:r>
          </a:p>
          <a:p>
            <a:pPr marL="180000" indent="0" algn="just">
              <a:spcBef>
                <a:spcPts val="0"/>
              </a:spcBef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оценке.</a:t>
            </a:r>
          </a:p>
          <a:p>
            <a:pPr marL="180000" indent="0" algn="just">
              <a:spcBef>
                <a:spcPts val="0"/>
              </a:spcBef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в выбранную дату необходимо </a:t>
            </a:r>
          </a:p>
          <a:p>
            <a:pPr marL="180000" indent="0" algn="just">
              <a:spcBef>
                <a:spcPts val="0"/>
              </a:spcBef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выставить две и более оценки, </a:t>
            </a:r>
          </a:p>
          <a:p>
            <a:pPr marL="180000" indent="0" algn="just">
              <a:spcBef>
                <a:spcPts val="0"/>
              </a:spcBef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нажмите </a:t>
            </a: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Добавить оценку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180000" indent="0" algn="just">
              <a:spcBef>
                <a:spcPts val="0"/>
              </a:spcBef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отметить отсутствие учащегося на уроке в </a:t>
            </a: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Обычном режиме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заполните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чекбокс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в поле </a:t>
            </a: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Отсутствовал (Н)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180000" indent="0" algn="just">
              <a:spcBef>
                <a:spcPts val="0"/>
              </a:spcBef>
            </a:pP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Обычный режим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позволяет сформировать комментарий к уроку. Для этого введите текст в поле </a:t>
            </a: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Комментарий к уроку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Если данный комментарий предназначен для всего класса/группы, установите курсор в поле </a:t>
            </a: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Общий для класса/групп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180000" indent="0" algn="just">
              <a:spcBef>
                <a:spcPts val="0"/>
              </a:spcBef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сохранения информации, внесённой в </a:t>
            </a: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Обычном режиме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нажмите кнопку </a:t>
            </a: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Сохранить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556792"/>
            <a:ext cx="3960440" cy="237180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Управляющая кнопка: домой 4">
            <a:hlinkClick r:id="" action="ppaction://hlinkshowjump?jump=firstslide" highlightClick="1"/>
            <a:extLst>
              <a:ext uri="{FF2B5EF4-FFF2-40B4-BE49-F238E27FC236}">
                <a16:creationId xmlns="" xmlns:a16="http://schemas.microsoft.com/office/drawing/2014/main" id="{E77088D2-0164-42E9-8453-4B03CAF88A7C}"/>
              </a:ext>
            </a:extLst>
          </p:cNvPr>
          <p:cNvSpPr/>
          <p:nvPr/>
        </p:nvSpPr>
        <p:spPr>
          <a:xfrm>
            <a:off x="8388424" y="6308332"/>
            <a:ext cx="648072" cy="540060"/>
          </a:xfrm>
          <a:prstGeom prst="actionButtonHome">
            <a:avLst/>
          </a:prstGeom>
          <a:solidFill>
            <a:srgbClr val="DBB9FD"/>
          </a:solidFill>
          <a:ln>
            <a:solidFill>
              <a:srgbClr val="F3E8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EC74D052-49D2-494F-81CE-3215A1649B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4365104"/>
            <a:ext cx="190510" cy="190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00016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1346</TotalTime>
  <Words>876</Words>
  <Application>Microsoft Office PowerPoint</Application>
  <PresentationFormat>Экран (4:3)</PresentationFormat>
  <Paragraphs>265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Работа в журнале ЭПОС.Школа Руководство для учителя</vt:lpstr>
      <vt:lpstr>Список журналов</vt:lpstr>
      <vt:lpstr>Вид журнала</vt:lpstr>
      <vt:lpstr>Презентация PowerPoint</vt:lpstr>
      <vt:lpstr>Презентация PowerPoint</vt:lpstr>
      <vt:lpstr>Презентация PowerPoint</vt:lpstr>
      <vt:lpstr>Режимы выставления оценок</vt:lpstr>
      <vt:lpstr>Обычный режим выставления оценок</vt:lpstr>
      <vt:lpstr>Презентация PowerPoint</vt:lpstr>
      <vt:lpstr>Выставление «точки» в обычном режиме</vt:lpstr>
      <vt:lpstr>Презентация PowerPoint</vt:lpstr>
      <vt:lpstr>Режим выставления «Н»</vt:lpstr>
      <vt:lpstr>Быстрый режим выставления оценок</vt:lpstr>
      <vt:lpstr>Презентация PowerPoint</vt:lpstr>
      <vt:lpstr>Презентация PowerPoint</vt:lpstr>
      <vt:lpstr>Разновидности отображения оценок</vt:lpstr>
      <vt:lpstr>Презентация PowerPoint</vt:lpstr>
      <vt:lpstr>Презентация PowerPoint</vt:lpstr>
      <vt:lpstr>Выставление итоговых оценок</vt:lpstr>
      <vt:lpstr>Презентация PowerPoint</vt:lpstr>
      <vt:lpstr>Презентация PowerPoint</vt:lpstr>
      <vt:lpstr>Презентация PowerPoint</vt:lpstr>
      <vt:lpstr>Создание домашнего задания</vt:lpstr>
      <vt:lpstr>Презентация PowerPoint</vt:lpstr>
      <vt:lpstr>Просмотр домашнего задания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Техническая поддержка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52</cp:revision>
  <dcterms:created xsi:type="dcterms:W3CDTF">2019-09-27T10:02:02Z</dcterms:created>
  <dcterms:modified xsi:type="dcterms:W3CDTF">2020-10-27T09:34:06Z</dcterms:modified>
</cp:coreProperties>
</file>